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7" autoAdjust="0"/>
  </p:normalViewPr>
  <p:slideViewPr>
    <p:cSldViewPr>
      <p:cViewPr varScale="1">
        <p:scale>
          <a:sx n="84" d="100"/>
          <a:sy n="84" d="100"/>
        </p:scale>
        <p:origin x="1426" y="82"/>
      </p:cViewPr>
      <p:guideLst>
        <p:guide orient="horz" pos="2160"/>
        <p:guide pos="2880"/>
      </p:guideLst>
    </p:cSldViewPr>
  </p:slideViewPr>
  <p:outlineViewPr>
    <p:cViewPr>
      <p:scale>
        <a:sx n="33" d="100"/>
        <a:sy n="33" d="100"/>
      </p:scale>
      <p:origin x="42"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8B5B143A-23B0-4B5B-A747-1E63722264F8}" type="datetimeFigureOut">
              <a:rPr lang="en-US" smtClean="0"/>
              <a:t>9/13/2016</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36B02D8D-1421-490E-B85E-DC9B65A962BC}" type="slidenum">
              <a:rPr lang="en-US" smtClean="0"/>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5B143A-23B0-4B5B-A747-1E63722264F8}" type="datetimeFigureOut">
              <a:rPr lang="en-US" smtClean="0"/>
              <a:t>9/13/2016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B02D8D-1421-490E-B85E-DC9B65A962BC}"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5B143A-23B0-4B5B-A747-1E63722264F8}" type="datetimeFigureOut">
              <a:rPr lang="en-US" smtClean="0"/>
              <a:t>9/13/2016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B02D8D-1421-490E-B85E-DC9B65A962BC}"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5B143A-23B0-4B5B-A747-1E63722264F8}" type="datetimeFigureOut">
              <a:rPr lang="en-US" smtClean="0"/>
              <a:t>9/13/2016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B02D8D-1421-490E-B85E-DC9B65A962BC}"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B5B143A-23B0-4B5B-A747-1E63722264F8}" type="datetimeFigureOut">
              <a:rPr lang="en-US" smtClean="0"/>
              <a:t>9/13/2016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36B02D8D-1421-490E-B85E-DC9B65A962BC}"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B5B143A-23B0-4B5B-A747-1E63722264F8}" type="datetimeFigureOut">
              <a:rPr lang="en-US" smtClean="0"/>
              <a:t>9/13/2016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B02D8D-1421-490E-B85E-DC9B65A962BC}"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B5B143A-23B0-4B5B-A747-1E63722264F8}" type="datetimeFigureOut">
              <a:rPr lang="en-US" smtClean="0"/>
              <a:t>9/13/2016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6B02D8D-1421-490E-B85E-DC9B65A962BC}"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B5B143A-23B0-4B5B-A747-1E63722264F8}" type="datetimeFigureOut">
              <a:rPr lang="en-US" smtClean="0"/>
              <a:t>9/13/2016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B02D8D-1421-490E-B85E-DC9B65A962BC}"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5B143A-23B0-4B5B-A747-1E63722264F8}" type="datetimeFigureOut">
              <a:rPr lang="en-US" smtClean="0"/>
              <a:t>9/13/2016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6B02D8D-1421-490E-B85E-DC9B65A962BC}"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B5B143A-23B0-4B5B-A747-1E63722264F8}" type="datetimeFigureOut">
              <a:rPr lang="en-US" smtClean="0"/>
              <a:t>9/13/2016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B02D8D-1421-490E-B85E-DC9B65A962BC}"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B5B143A-23B0-4B5B-A747-1E63722264F8}" type="datetimeFigureOut">
              <a:rPr lang="en-US" smtClean="0"/>
              <a:t>9/13/2016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B02D8D-1421-490E-B85E-DC9B65A962BC}"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B5B143A-23B0-4B5B-A747-1E63722264F8}" type="datetimeFigureOut">
              <a:rPr lang="en-US" smtClean="0"/>
              <a:t>9/13/2016</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6B02D8D-1421-490E-B85E-DC9B65A962BC}"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84785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dirty="0" smtClean="0"/>
              <a:t>ARTICLE 10</a:t>
            </a:r>
            <a:br>
              <a:rPr lang="en-US" dirty="0" smtClean="0"/>
            </a:br>
            <a:r>
              <a:rPr lang="en-US" dirty="0" smtClean="0"/>
              <a:t>EMPLOYEE PERFORMANCE</a:t>
            </a:r>
            <a:endParaRPr lang="en-US" dirty="0"/>
          </a:p>
        </p:txBody>
      </p:sp>
      <p:sp>
        <p:nvSpPr>
          <p:cNvPr id="3" name="Subtitle 2"/>
          <p:cNvSpPr>
            <a:spLocks noGrp="1"/>
          </p:cNvSpPr>
          <p:nvPr>
            <p:ph type="subTitle" idx="1"/>
          </p:nvPr>
        </p:nvSpPr>
        <p:spPr>
          <a:xfrm>
            <a:off x="1371600" y="4191000"/>
            <a:ext cx="6400800" cy="2286000"/>
          </a:xfrm>
        </p:spPr>
        <p:txBody>
          <a:bodyPr/>
          <a:lstStyle/>
          <a:p>
            <a:endParaRPr lang="en-US" dirty="0"/>
          </a:p>
        </p:txBody>
      </p:sp>
      <p:sp>
        <p:nvSpPr>
          <p:cNvPr id="5" name="Oval 4"/>
          <p:cNvSpPr/>
          <p:nvPr/>
        </p:nvSpPr>
        <p:spPr>
          <a:xfrm>
            <a:off x="1371600" y="3124200"/>
            <a:ext cx="6400800" cy="35052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3600" dirty="0" smtClean="0"/>
              <a:t>PERFORMANCE </a:t>
            </a:r>
          </a:p>
          <a:p>
            <a:pPr algn="ctr"/>
            <a:r>
              <a:rPr lang="en-US" sz="3600" dirty="0" smtClean="0"/>
              <a:t>EVALUATIONS</a:t>
            </a: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Ø"/>
            </a:pPr>
            <a:r>
              <a:rPr lang="en-US" dirty="0" smtClean="0"/>
              <a:t>Every employee should receive fair performance evaluation by an “evaluator” who is familiar with the regular duties of the employee.</a:t>
            </a:r>
          </a:p>
          <a:p>
            <a:pPr>
              <a:buNone/>
            </a:pPr>
            <a:endParaRPr lang="en-US" dirty="0" smtClean="0"/>
          </a:p>
          <a:p>
            <a:pPr>
              <a:buFont typeface="Wingdings" pitchFamily="2" charset="2"/>
              <a:buChar char="Ø"/>
            </a:pPr>
            <a:r>
              <a:rPr lang="en-US" dirty="0" smtClean="0"/>
              <a:t>A performance evaluation should be a review of the employee’s performance and should be based upon job-related criteria. Employee performance evaluations are for the purpose of evaluating individual employee performance and for providing guidance for performance development and improvement.  Employee evaluations should acknowledge changes affecting the employee’s position, including workload, which have occurred since the last evaluation. [10.5]</a:t>
            </a:r>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ARE EMPLOYEES EVALUATED?</a:t>
            </a:r>
            <a:endParaRPr lang="en-US" dirty="0"/>
          </a:p>
        </p:txBody>
      </p:sp>
      <p:sp>
        <p:nvSpPr>
          <p:cNvPr id="3" name="Content Placeholder 2"/>
          <p:cNvSpPr>
            <a:spLocks noGrp="1"/>
          </p:cNvSpPr>
          <p:nvPr>
            <p:ph idx="1"/>
          </p:nvPr>
        </p:nvSpPr>
        <p:spPr/>
        <p:txBody>
          <a:bodyPr>
            <a:normAutofit fontScale="70000" lnSpcReduction="20000"/>
          </a:bodyPr>
          <a:lstStyle/>
          <a:p>
            <a:pPr>
              <a:buFont typeface="Wingdings" pitchFamily="2" charset="2"/>
              <a:buChar char="Ø"/>
            </a:pPr>
            <a:r>
              <a:rPr lang="en-US" dirty="0" smtClean="0"/>
              <a:t>Permanent employees should receive </a:t>
            </a:r>
            <a:r>
              <a:rPr lang="en-US" u="sng" dirty="0" smtClean="0"/>
              <a:t>annual </a:t>
            </a:r>
            <a:r>
              <a:rPr lang="en-US" dirty="0" smtClean="0"/>
              <a:t>performance evaluations. [10.1]</a:t>
            </a:r>
          </a:p>
          <a:p>
            <a:pPr>
              <a:buNone/>
            </a:pPr>
            <a:endParaRPr lang="en-US" dirty="0" smtClean="0"/>
          </a:p>
          <a:p>
            <a:pPr>
              <a:buFont typeface="Wingdings" pitchFamily="2" charset="2"/>
              <a:buChar char="Ø"/>
            </a:pPr>
            <a:r>
              <a:rPr lang="en-US" dirty="0" smtClean="0"/>
              <a:t>Probationary employees should be evaluated by the end of the </a:t>
            </a:r>
            <a:r>
              <a:rPr lang="en-US" u="sng" dirty="0" smtClean="0"/>
              <a:t>third</a:t>
            </a:r>
            <a:r>
              <a:rPr lang="en-US" dirty="0" smtClean="0"/>
              <a:t>, </a:t>
            </a:r>
            <a:r>
              <a:rPr lang="en-US" u="sng" dirty="0" smtClean="0"/>
              <a:t>sixth</a:t>
            </a:r>
            <a:r>
              <a:rPr lang="en-US" dirty="0" smtClean="0"/>
              <a:t>, and </a:t>
            </a:r>
            <a:r>
              <a:rPr lang="en-US" u="sng" dirty="0" smtClean="0"/>
              <a:t>eleventh</a:t>
            </a:r>
            <a:r>
              <a:rPr lang="en-US" dirty="0" smtClean="0"/>
              <a:t> month of the probationary period. [10.2]</a:t>
            </a:r>
          </a:p>
          <a:p>
            <a:pPr>
              <a:buFont typeface="Wingdings" pitchFamily="2" charset="2"/>
              <a:buChar char="Ø"/>
            </a:pPr>
            <a:endParaRPr lang="en-US" dirty="0" smtClean="0"/>
          </a:p>
          <a:p>
            <a:pPr>
              <a:buFont typeface="Wingdings" pitchFamily="2" charset="2"/>
              <a:buChar char="Ø"/>
            </a:pPr>
            <a:r>
              <a:rPr lang="en-US" dirty="0" smtClean="0"/>
              <a:t>A temporary employee should be evaluated “periodically.” [10.3]</a:t>
            </a:r>
          </a:p>
          <a:p>
            <a:pPr>
              <a:buNone/>
            </a:pPr>
            <a:endParaRPr lang="en-US" dirty="0" smtClean="0"/>
          </a:p>
          <a:p>
            <a:pPr>
              <a:buFont typeface="Wingdings" pitchFamily="2" charset="2"/>
              <a:buChar char="Ø"/>
            </a:pPr>
            <a:r>
              <a:rPr lang="en-US" dirty="0" smtClean="0"/>
              <a:t>A written record of a performance evaluation shall be placed in the employee’s personnel file.  The employee shall be provided a copy of the written record of the performance evaluation prior to its placement in the personnel file.  Regardless of the overall performance evaluation rating scale, or other terms that a campus may use to evaluate overall performance, the campus shall use the term “satisfactory” to indicate an acceptable level of performance. [10.7]</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PERFORMANCE EVALUTION CONTENT</a:t>
            </a:r>
            <a:endParaRPr lang="en-US" dirty="0"/>
          </a:p>
        </p:txBody>
      </p:sp>
      <p:sp>
        <p:nvSpPr>
          <p:cNvPr id="3" name="Content Placeholder 2"/>
          <p:cNvSpPr>
            <a:spLocks noGrp="1"/>
          </p:cNvSpPr>
          <p:nvPr>
            <p:ph idx="1"/>
          </p:nvPr>
        </p:nvSpPr>
        <p:spPr/>
        <p:txBody>
          <a:bodyPr>
            <a:normAutofit fontScale="70000" lnSpcReduction="20000"/>
          </a:bodyPr>
          <a:lstStyle/>
          <a:p>
            <a:pPr>
              <a:buFont typeface="Wingdings" pitchFamily="2" charset="2"/>
              <a:buChar char="Ø"/>
            </a:pPr>
            <a:r>
              <a:rPr lang="en-US" dirty="0" smtClean="0"/>
              <a:t>The performance evaluation  should cover your work performance, conduct and ability to handle your assigned duties.</a:t>
            </a:r>
          </a:p>
          <a:p>
            <a:pPr>
              <a:buNone/>
            </a:pPr>
            <a:endParaRPr lang="en-US" dirty="0" smtClean="0"/>
          </a:p>
          <a:p>
            <a:pPr>
              <a:buFont typeface="Wingdings" pitchFamily="2" charset="2"/>
              <a:buChar char="Ø"/>
            </a:pPr>
            <a:r>
              <a:rPr lang="en-US" dirty="0" smtClean="0"/>
              <a:t>Your position description (PD) is the basis of the performance evaluation.  The position description should provide the job-related criteria that your “evaluator” uses to measure your performance. [Article 17]. </a:t>
            </a:r>
          </a:p>
          <a:p>
            <a:pPr>
              <a:buNone/>
            </a:pPr>
            <a:endParaRPr lang="en-US" dirty="0" smtClean="0"/>
          </a:p>
          <a:p>
            <a:pPr>
              <a:buFont typeface="Wingdings" pitchFamily="2" charset="2"/>
              <a:buChar char="Ø"/>
            </a:pPr>
            <a:r>
              <a:rPr lang="en-US" dirty="0" smtClean="0"/>
              <a:t>An up-to-date position description protects you against unreasonable work expectations, excessive workload and out-of-class work.</a:t>
            </a:r>
          </a:p>
          <a:p>
            <a:pPr>
              <a:buNone/>
            </a:pPr>
            <a:endParaRPr lang="en-US" dirty="0" smtClean="0"/>
          </a:p>
          <a:p>
            <a:pPr>
              <a:buFont typeface="Wingdings" pitchFamily="2" charset="2"/>
              <a:buChar char="Ø"/>
            </a:pPr>
            <a:r>
              <a:rPr lang="en-US" dirty="0" smtClean="0"/>
              <a:t>Prior to your evaluations, you should have an accurate, official position description which includes your specific job duties and the percentage of time spent on each category of duties.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PERFORMANCE EVALUATION PROCEDURES</a:t>
            </a:r>
            <a:endParaRPr lang="en-US" dirty="0"/>
          </a:p>
        </p:txBody>
      </p:sp>
      <p:sp>
        <p:nvSpPr>
          <p:cNvPr id="3" name="Content Placeholder 2"/>
          <p:cNvSpPr>
            <a:spLocks noGrp="1"/>
          </p:cNvSpPr>
          <p:nvPr>
            <p:ph idx="1"/>
          </p:nvPr>
        </p:nvSpPr>
        <p:spPr/>
        <p:txBody>
          <a:bodyPr>
            <a:normAutofit fontScale="40000" lnSpcReduction="20000"/>
          </a:bodyPr>
          <a:lstStyle/>
          <a:p>
            <a:pPr>
              <a:buFont typeface="Wingdings" pitchFamily="2" charset="2"/>
              <a:buChar char="Ø"/>
            </a:pPr>
            <a:endParaRPr lang="en-US" dirty="0" smtClean="0"/>
          </a:p>
          <a:p>
            <a:pPr>
              <a:buFont typeface="Wingdings" pitchFamily="2" charset="2"/>
              <a:buChar char="Ø"/>
            </a:pPr>
            <a:r>
              <a:rPr lang="en-US" sz="3800" dirty="0" smtClean="0"/>
              <a:t>The “evaluator” (someone who is familiar with your job duties) shall submit a draft evaluation for your </a:t>
            </a:r>
            <a:r>
              <a:rPr lang="en-US" sz="3800" u="sng" dirty="0" smtClean="0"/>
              <a:t>review</a:t>
            </a:r>
            <a:r>
              <a:rPr lang="en-US" sz="3800" dirty="0" smtClean="0"/>
              <a:t>, </a:t>
            </a:r>
            <a:r>
              <a:rPr lang="en-US" sz="3800" u="sng" dirty="0" smtClean="0"/>
              <a:t>input</a:t>
            </a:r>
            <a:r>
              <a:rPr lang="en-US" sz="3800" dirty="0" smtClean="0"/>
              <a:t>, and </a:t>
            </a:r>
            <a:r>
              <a:rPr lang="en-US" sz="3800" u="sng" dirty="0" smtClean="0"/>
              <a:t>discussion</a:t>
            </a:r>
            <a:r>
              <a:rPr lang="en-US" sz="3800" dirty="0" smtClean="0"/>
              <a:t>.  [10.8] Upon your request, the evaluator shall provide you with a copy of your position description that is in your personnel file, as outlined in Article 17.</a:t>
            </a:r>
          </a:p>
          <a:p>
            <a:pPr>
              <a:buNone/>
            </a:pPr>
            <a:endParaRPr lang="en-US" sz="3800" dirty="0" smtClean="0"/>
          </a:p>
          <a:p>
            <a:pPr>
              <a:buFont typeface="Wingdings" pitchFamily="2" charset="2"/>
              <a:buChar char="Ø"/>
            </a:pPr>
            <a:r>
              <a:rPr lang="en-US" sz="3800" dirty="0" smtClean="0"/>
              <a:t>You have five (5) work days to review the draft evaluation and provide input.  If you need more input time you may request an additional five (5) work days. [10.9]  The </a:t>
            </a:r>
            <a:r>
              <a:rPr lang="en-US" sz="3800" u="sng" dirty="0" smtClean="0"/>
              <a:t>draft</a:t>
            </a:r>
            <a:r>
              <a:rPr lang="en-US" sz="3800" dirty="0" smtClean="0"/>
              <a:t> evaluation </a:t>
            </a:r>
            <a:r>
              <a:rPr lang="en-US" sz="3800" u="sng" dirty="0" smtClean="0"/>
              <a:t>should not </a:t>
            </a:r>
            <a:r>
              <a:rPr lang="en-US" sz="3800" dirty="0" smtClean="0"/>
              <a:t>be </a:t>
            </a:r>
            <a:r>
              <a:rPr lang="en-US" sz="3800" u="sng" dirty="0" smtClean="0"/>
              <a:t>signed</a:t>
            </a:r>
            <a:r>
              <a:rPr lang="en-US" sz="3800" dirty="0" smtClean="0"/>
              <a:t> by either party, and you should feel free to rebut anything that you believe is inaccurate or unfair.  You can request to meet with the evaluator to discuss the evaluation; such meeting shall take place within seven (7) work days of your request. [10.11]</a:t>
            </a:r>
          </a:p>
          <a:p>
            <a:pPr>
              <a:buNone/>
            </a:pPr>
            <a:endParaRPr lang="en-US" sz="3800" dirty="0" smtClean="0"/>
          </a:p>
          <a:p>
            <a:pPr>
              <a:buFont typeface="Wingdings" pitchFamily="2" charset="2"/>
              <a:buChar char="Ø"/>
            </a:pPr>
            <a:r>
              <a:rPr lang="en-US" sz="3800" dirty="0" smtClean="0"/>
              <a:t>The evaluator shall consider the input you provide in preparing the final performance evaluation, and prior to placing it in your personnel file. [10.10]</a:t>
            </a:r>
          </a:p>
          <a:p>
            <a:pPr>
              <a:buNone/>
            </a:pPr>
            <a:endParaRPr lang="en-US" sz="3800" dirty="0" smtClean="0"/>
          </a:p>
          <a:p>
            <a:pPr>
              <a:buFont typeface="Wingdings" pitchFamily="2" charset="2"/>
              <a:buChar char="Ø"/>
            </a:pPr>
            <a:r>
              <a:rPr lang="en-US" sz="3800" dirty="0" smtClean="0"/>
              <a:t>Further, upon your request and subsequent to the meeting between the you and the evaluator, the appropriate administrator, the evaluator, you and your representative shall meet to discuss the evaluation; such meeting shall take place within fourteen (14) days of the request. [10.12]</a:t>
            </a:r>
          </a:p>
          <a:p>
            <a:pPr>
              <a:buFont typeface="Wingdings" pitchFamily="2" charset="2"/>
              <a:buChar char="Ø"/>
            </a:pPr>
            <a:endParaRPr lang="en-US" sz="3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STILL DISAGREE WITH YOUR PERFORMANCE EVALUATION?</a:t>
            </a:r>
            <a:endParaRPr lang="en-US" dirty="0"/>
          </a:p>
        </p:txBody>
      </p:sp>
      <p:sp>
        <p:nvSpPr>
          <p:cNvPr id="3" name="Content Placeholder 2"/>
          <p:cNvSpPr>
            <a:spLocks noGrp="1"/>
          </p:cNvSpPr>
          <p:nvPr>
            <p:ph idx="1"/>
          </p:nvPr>
        </p:nvSpPr>
        <p:spPr/>
        <p:txBody>
          <a:bodyPr>
            <a:normAutofit fontScale="70000" lnSpcReduction="20000"/>
          </a:bodyPr>
          <a:lstStyle/>
          <a:p>
            <a:pPr algn="ctr">
              <a:buNone/>
            </a:pPr>
            <a:r>
              <a:rPr lang="en-US" dirty="0"/>
              <a:t>	</a:t>
            </a:r>
            <a:r>
              <a:rPr lang="en-US" dirty="0" smtClean="0"/>
              <a:t>If you still disagree with any aspect of your evaluation, you have a right to submit a rebuttal and have your evaluation reconsidered in light of the rebuttal statement. </a:t>
            </a:r>
          </a:p>
          <a:p>
            <a:pPr>
              <a:buFont typeface="Wingdings" pitchFamily="2" charset="2"/>
              <a:buChar char="Ø"/>
            </a:pPr>
            <a:r>
              <a:rPr lang="en-US" dirty="0" smtClean="0"/>
              <a:t>10.13 ~ “if an employee disagrees with the record of a performance evaluation which has been placed in his/her personnel file, the employee may submit a rebuttal statement which shall be attached to the performance evaluation.  The evaluation shall be reconsidered by the appropriate administrator in light of the rebuttal statement and if the evaluation is amended, the amended evaluation shall replace the original evaluation and its rebuttal”.</a:t>
            </a:r>
          </a:p>
          <a:p>
            <a:pPr>
              <a:buFont typeface="Wingdings" pitchFamily="2" charset="2"/>
              <a:buChar char="Ø"/>
            </a:pPr>
            <a:r>
              <a:rPr lang="en-US" dirty="0" smtClean="0"/>
              <a:t>Prior to submitting your rebuttal, you should review it with your CSUEU steward.</a:t>
            </a:r>
          </a:p>
          <a:p>
            <a:pPr>
              <a:buFont typeface="Wingdings" pitchFamily="2" charset="2"/>
              <a:buChar char="Ø"/>
            </a:pPr>
            <a:r>
              <a:rPr lang="en-US" dirty="0" smtClean="0"/>
              <a:t>Although you may not want to sign an evaluation you disagree with, your signature simply indicates that you have received and read the document, NOT that you agree with its contents.</a:t>
            </a:r>
          </a:p>
          <a:p>
            <a:pPr algn="ctr">
              <a:buNone/>
            </a:pPr>
            <a:endParaRPr lang="en-US" dirty="0" smtClean="0"/>
          </a:p>
          <a:p>
            <a:pPr>
              <a:buFont typeface="Wingdings" pitchFamily="2" charset="2"/>
              <a:buChar char="Ø"/>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CAN YOU FILE A GRIEVANCE?</a:t>
            </a:r>
            <a:endParaRPr lang="en-US" dirty="0"/>
          </a:p>
        </p:txBody>
      </p:sp>
      <p:sp>
        <p:nvSpPr>
          <p:cNvPr id="3" name="Content Placeholder 2"/>
          <p:cNvSpPr>
            <a:spLocks noGrp="1"/>
          </p:cNvSpPr>
          <p:nvPr>
            <p:ph idx="1"/>
          </p:nvPr>
        </p:nvSpPr>
        <p:spPr/>
        <p:txBody>
          <a:bodyPr>
            <a:normAutofit fontScale="77500" lnSpcReduction="20000"/>
          </a:bodyPr>
          <a:lstStyle/>
          <a:p>
            <a:pPr algn="ctr">
              <a:buNone/>
            </a:pPr>
            <a:r>
              <a:rPr lang="en-US" dirty="0"/>
              <a:t>	</a:t>
            </a:r>
            <a:r>
              <a:rPr lang="en-US" dirty="0" smtClean="0"/>
              <a:t>Yes and No- huh?</a:t>
            </a:r>
          </a:p>
          <a:p>
            <a:pPr algn="ctr">
              <a:buNone/>
            </a:pPr>
            <a:endParaRPr lang="en-US" dirty="0" smtClean="0"/>
          </a:p>
          <a:p>
            <a:pPr>
              <a:buNone/>
            </a:pPr>
            <a:r>
              <a:rPr lang="en-US" dirty="0" smtClean="0"/>
              <a:t>	Although you cannot grieve the content and overall evaluation rating [10.6], you may file a grievance on any violation, misinterpretation or misapplication of other contract sections, particularly if the university did not follow proper procedures [10.15]. Examples of possible grievances or complaints include the following;</a:t>
            </a:r>
          </a:p>
          <a:p>
            <a:pPr lvl="1">
              <a:buFont typeface="Wingdings" pitchFamily="2" charset="2"/>
              <a:buChar char="ü"/>
            </a:pPr>
            <a:r>
              <a:rPr lang="en-US" dirty="0" smtClean="0"/>
              <a:t>The evaluator did not follow timelines</a:t>
            </a:r>
          </a:p>
          <a:p>
            <a:pPr lvl="1">
              <a:buFont typeface="Wingdings" pitchFamily="2" charset="2"/>
              <a:buChar char="ü"/>
            </a:pPr>
            <a:r>
              <a:rPr lang="en-US" dirty="0" smtClean="0"/>
              <a:t>The evaluator was unfamiliar with your job duties</a:t>
            </a:r>
          </a:p>
          <a:p>
            <a:pPr lvl="1">
              <a:buFont typeface="Wingdings" pitchFamily="2" charset="2"/>
              <a:buChar char="ü"/>
            </a:pPr>
            <a:r>
              <a:rPr lang="en-US" dirty="0" smtClean="0"/>
              <a:t>The evaluation was not based on the appropriate job description or</a:t>
            </a:r>
          </a:p>
          <a:p>
            <a:pPr lvl="1">
              <a:buFont typeface="Wingdings" pitchFamily="2" charset="2"/>
              <a:buChar char="ü"/>
            </a:pPr>
            <a:r>
              <a:rPr lang="en-US" dirty="0" smtClean="0"/>
              <a:t>The evaluation was arbitrary, retaliatory, or discriminatory.</a:t>
            </a:r>
          </a:p>
          <a:p>
            <a:pPr lvl="1">
              <a:buNone/>
            </a:pPr>
            <a:r>
              <a:rPr lang="en-US" dirty="0" smtClean="0"/>
              <a:t>	</a:t>
            </a:r>
          </a:p>
          <a:p>
            <a:pPr lvl="1" algn="ctr">
              <a:buNone/>
            </a:pPr>
            <a:r>
              <a:rPr lang="en-US" b="1" dirty="0" smtClean="0"/>
              <a:t>CONTACT YOUR CSUEU STEWARD IMMEDIATELY WHENEVER YOU SUSPECT A CONTRACT VIOLATION, SO THAT TIMELINES ARE FOLLOWED.</a:t>
            </a:r>
            <a:endParaRPr lang="en-US"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pPr algn="ctr"/>
            <a:endParaRPr lang="en-US" dirty="0" smtClean="0"/>
          </a:p>
          <a:p>
            <a:pPr algn="ctr"/>
            <a:endParaRPr lang="en-US" dirty="0" smtClean="0"/>
          </a:p>
          <a:p>
            <a:pPr algn="ctr"/>
            <a:endParaRPr lang="en-US" dirty="0" smtClean="0"/>
          </a:p>
          <a:p>
            <a:pPr algn="ctr"/>
            <a:endParaRPr lang="en-US" dirty="0" smtClean="0"/>
          </a:p>
          <a:p>
            <a:pPr algn="ctr"/>
            <a:r>
              <a:rPr lang="en-US" sz="3900" dirty="0" smtClean="0"/>
              <a:t>Q &amp; A</a:t>
            </a:r>
          </a:p>
          <a:p>
            <a:pPr algn="ctr"/>
            <a:endParaRPr lang="en-US" dirty="0" smtClean="0"/>
          </a:p>
          <a:p>
            <a:pPr algn="ctr"/>
            <a:endParaRPr lang="en-US" dirty="0" smtClean="0"/>
          </a:p>
          <a:p>
            <a:pPr algn="ctr"/>
            <a:endParaRPr lang="en-US" dirty="0" smtClean="0"/>
          </a:p>
          <a:p>
            <a:pPr algn="ctr"/>
            <a:endParaRPr lang="en-US" dirty="0" smtClean="0"/>
          </a:p>
          <a:p>
            <a:pPr>
              <a:buNone/>
            </a:pPr>
            <a:r>
              <a:rPr lang="en-US" sz="2200" dirty="0" smtClean="0"/>
              <a:t>Brenda C. Brown, LRR</a:t>
            </a:r>
          </a:p>
          <a:p>
            <a:pPr>
              <a:buNone/>
            </a:pPr>
            <a:r>
              <a:rPr lang="en-US" sz="2200" dirty="0" smtClean="0"/>
              <a:t>CSUEU, 2016</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180</TotalTime>
  <Words>600</Words>
  <Application>Microsoft Office PowerPoint</Application>
  <PresentationFormat>On-screen Show (4:3)</PresentationFormat>
  <Paragraphs>57</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Book Antiqua</vt:lpstr>
      <vt:lpstr>Lucida Sans</vt:lpstr>
      <vt:lpstr>Wingdings</vt:lpstr>
      <vt:lpstr>Wingdings 2</vt:lpstr>
      <vt:lpstr>Wingdings 3</vt:lpstr>
      <vt:lpstr>Apex</vt:lpstr>
      <vt:lpstr>ARTICLE 10 EMPLOYEE PERFORMANCE</vt:lpstr>
      <vt:lpstr>PowerPoint Presentation</vt:lpstr>
      <vt:lpstr>WHEN ARE EMPLOYEES EVALUATED?</vt:lpstr>
      <vt:lpstr>PERFORMANCE EVALUTION CONTENT</vt:lpstr>
      <vt:lpstr>PERFORMANCE EVALUATION PROCEDURES</vt:lpstr>
      <vt:lpstr>STILL DISAGREE WITH YOUR PERFORMANCE EVALUATION?</vt:lpstr>
      <vt:lpstr>CAN YOU FILE A GRIEVANCE?</vt:lpstr>
      <vt:lpstr>PowerPoint Presentation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Brenda Brown</dc:creator>
  <cp:lastModifiedBy>Deborah R. Campbell</cp:lastModifiedBy>
  <cp:revision>19</cp:revision>
  <dcterms:created xsi:type="dcterms:W3CDTF">2016-09-13T11:46:27Z</dcterms:created>
  <dcterms:modified xsi:type="dcterms:W3CDTF">2016-09-13T15:48:19Z</dcterms:modified>
</cp:coreProperties>
</file>